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83" r:id="rId2"/>
    <p:sldId id="284" r:id="rId3"/>
    <p:sldId id="258" r:id="rId4"/>
    <p:sldId id="260" r:id="rId5"/>
    <p:sldId id="259" r:id="rId6"/>
    <p:sldId id="261" r:id="rId7"/>
    <p:sldId id="262" r:id="rId8"/>
    <p:sldId id="285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87" r:id="rId18"/>
    <p:sldId id="271" r:id="rId19"/>
    <p:sldId id="272" r:id="rId20"/>
    <p:sldId id="273" r:id="rId21"/>
    <p:sldId id="274" r:id="rId22"/>
    <p:sldId id="275" r:id="rId23"/>
    <p:sldId id="276" r:id="rId24"/>
    <p:sldId id="288" r:id="rId25"/>
    <p:sldId id="278" r:id="rId26"/>
    <p:sldId id="279" r:id="rId27"/>
    <p:sldId id="280" r:id="rId28"/>
    <p:sldId id="281" r:id="rId29"/>
    <p:sldId id="282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2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1" d="100"/>
          <a:sy n="151" d="100"/>
        </p:scale>
        <p:origin x="-9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29D30-FF2F-2046-A133-3C42ECE33FEE}" type="datetimeFigureOut">
              <a:rPr lang="en-US" smtClean="0"/>
              <a:t>2/26/12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51AB8-0756-BE40-B9A6-915CC2C88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56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Helvetica"/>
                <a:cs typeface="Helvetica"/>
              </a:rPr>
              <a:t>This ad is a </a:t>
            </a:r>
            <a:r>
              <a:rPr lang="en-US" sz="1200" i="1" dirty="0" smtClean="0">
                <a:latin typeface="Helvetica"/>
                <a:cs typeface="Helvetica"/>
              </a:rPr>
              <a:t>brand-image </a:t>
            </a:r>
            <a:r>
              <a:rPr lang="en-US" sz="1200" dirty="0" smtClean="0">
                <a:latin typeface="Helvetica"/>
                <a:cs typeface="Helvetica"/>
              </a:rPr>
              <a:t>marketing communication that seeks to tie the Nike brand name with an emotional response and form a positive association between the brand and performance.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1AB8-0756-BE40-B9A6-915CC2C887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39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Helvetica"/>
                <a:cs typeface="Helvetica"/>
              </a:rPr>
              <a:t>The objective of the print ad is to inform target customers of the cost savings that a Kyocera printer offers over its product life relative to competing printers.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1AB8-0756-BE40-B9A6-915CC2C887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01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YouTube video shown in Figure 10-9 is less than 2 minutes long. It shows a Lenox industrial saw being used to cut a double-decker bus in half without the need to replace the blade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1AB8-0756-BE40-B9A6-915CC2C887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87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Helvetica"/>
                <a:cs typeface="Helvetica"/>
              </a:rPr>
              <a:t>Alaska Air uses Twitter to personalize messages to customers, simultaneously informing them about “great deals” to and from their hometowns.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1AB8-0756-BE40-B9A6-915CC2C887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6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Hart </a:t>
            </a:r>
            <a:r>
              <a:rPr lang="en-US" sz="1200" b="1" dirty="0" err="1" smtClean="0">
                <a:solidFill>
                  <a:schemeClr val="bg1"/>
                </a:solidFill>
                <a:latin typeface="Helvetica"/>
                <a:cs typeface="Helvetica"/>
              </a:rPr>
              <a:t>Schaffner</a:t>
            </a:r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 Marx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1AB8-0756-BE40-B9A6-915CC2C887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0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2/26/12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8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2/26/12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31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2/26/12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2/26/12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19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2/26/12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74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2/26/12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74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2/26/12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97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2/26/12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10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2/26/12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2/26/12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06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2/26/12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8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DEF40-AF2A-754E-A27F-97DAA95662FA}" type="datetimeFigureOut">
              <a:rPr lang="en-US" smtClean="0"/>
              <a:t>2/26/12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46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www.youtube.com/watch?v=6ntDYjS0Y3w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www.facebook.com/CessnaAircraftCompany?sk=app_6009294086" TargetMode="External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hyperlink" Target="http://www.youtube.com/watch?v=uZFYjRrJDuQ" TargetMode="External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hyperlink" Target="https://twitter.com/%23!/AlaskaAir" TargetMode="External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www.headblade.com/iphone/" TargetMode="External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www.youtube.com/watch?v=3R2cnxz27LI" TargetMode="External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8.png"/><Relationship Id="rId6" Type="http://schemas.openxmlformats.org/officeDocument/2006/relationships/image" Target="../media/image29.jpeg"/><Relationship Id="rId7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www.youtube.com/watch?v=R55e-uHQna0" TargetMode="External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-55616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Marketing </a:t>
            </a:r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Communications, Social Media, and Customer Response</a:t>
            </a:r>
            <a:endParaRPr lang="en-US" sz="24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10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347980" y="1102909"/>
            <a:ext cx="3397747" cy="41780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b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algn="ctr"/>
            <a:r>
              <a:rPr lang="en-US" sz="2000" b="1" u="sng" dirty="0" smtClean="0">
                <a:solidFill>
                  <a:schemeClr val="bg1"/>
                </a:solidFill>
                <a:latin typeface="Helvetica"/>
                <a:cs typeface="Helvetica"/>
              </a:rPr>
              <a:t>Chapter </a:t>
            </a:r>
            <a:r>
              <a:rPr lang="en-US" sz="2000" b="1" u="sng" dirty="0" smtClean="0">
                <a:solidFill>
                  <a:schemeClr val="bg1"/>
                </a:solidFill>
                <a:latin typeface="Helvetica"/>
                <a:cs typeface="Helvetica"/>
              </a:rPr>
              <a:t>10</a:t>
            </a:r>
            <a:endParaRPr lang="en-US" sz="2000" b="1" u="sng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algn="ctr"/>
            <a:endParaRPr lang="en-US" sz="1000" b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marL="341313" indent="-341313">
              <a:buFont typeface="Wingdings" pitchFamily="2" charset="2"/>
              <a:buChar char="q"/>
            </a:pPr>
            <a:r>
              <a:rPr lang="en-US" sz="1950" b="1" dirty="0" smtClean="0">
                <a:solidFill>
                  <a:schemeClr val="bg1"/>
                </a:solidFill>
                <a:latin typeface="Helvetica"/>
                <a:cs typeface="Helvetica"/>
              </a:rPr>
              <a:t>Marketing Communication Objectives</a:t>
            </a:r>
            <a:endParaRPr lang="en-US" sz="1950" b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r>
              <a:rPr lang="en-US" sz="1000" b="1" dirty="0" smtClean="0">
                <a:solidFill>
                  <a:schemeClr val="bg1"/>
                </a:solidFill>
                <a:latin typeface="Helvetica"/>
                <a:cs typeface="Helvetica"/>
              </a:rPr>
              <a:t>    </a:t>
            </a:r>
            <a:endParaRPr lang="en-US" sz="1000" b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marL="341313" indent="-341313">
              <a:buFont typeface="Wingdings" pitchFamily="2" charset="2"/>
              <a:buChar char="q"/>
            </a:pPr>
            <a:r>
              <a:rPr lang="en-US" sz="1950" b="1" dirty="0" smtClean="0">
                <a:solidFill>
                  <a:schemeClr val="bg1"/>
                </a:solidFill>
                <a:latin typeface="Helvetica"/>
                <a:cs typeface="Helvetica"/>
              </a:rPr>
              <a:t>Digital Marketing Communications</a:t>
            </a:r>
          </a:p>
          <a:p>
            <a:pPr marL="341313" indent="-341313">
              <a:buFont typeface="Wingdings" pitchFamily="2" charset="2"/>
              <a:buChar char="q"/>
            </a:pPr>
            <a:endParaRPr lang="en-US" sz="1000" b="1" dirty="0">
              <a:solidFill>
                <a:schemeClr val="bg1"/>
              </a:solidFill>
              <a:latin typeface="Helvetica"/>
              <a:cs typeface="Helvetica"/>
            </a:endParaRPr>
          </a:p>
          <a:p>
            <a:pPr marL="341313" indent="-341313">
              <a:buFont typeface="Wingdings" pitchFamily="2" charset="2"/>
              <a:buChar char="q"/>
            </a:pPr>
            <a:r>
              <a:rPr lang="en-US" sz="1950" b="1" dirty="0" smtClean="0">
                <a:solidFill>
                  <a:schemeClr val="bg1"/>
                </a:solidFill>
                <a:latin typeface="Helvetica"/>
                <a:cs typeface="Helvetica"/>
              </a:rPr>
              <a:t>Social Media Marketing</a:t>
            </a:r>
            <a:endParaRPr lang="en-US" sz="1950" b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endParaRPr lang="en-US" sz="1000" b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marL="341313" indent="-341313">
              <a:buFont typeface="Wingdings" pitchFamily="2" charset="2"/>
              <a:buChar char="q"/>
            </a:pPr>
            <a:r>
              <a:rPr lang="en-US" sz="1950" b="1" dirty="0" smtClean="0">
                <a:solidFill>
                  <a:schemeClr val="bg1"/>
                </a:solidFill>
                <a:latin typeface="Helvetica"/>
                <a:cs typeface="Helvetica"/>
              </a:rPr>
              <a:t>Marketing Communications and Customer Response</a:t>
            </a:r>
            <a:endParaRPr lang="en-US" sz="1950" b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endParaRPr lang="en-US" sz="2000" b="1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4440" y="5586181"/>
            <a:ext cx="83151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Helvetica"/>
                <a:cs typeface="Helvetica"/>
              </a:rPr>
              <a:t>Marketing communications need a </a:t>
            </a:r>
            <a:r>
              <a:rPr lang="en-US" sz="2100" b="1" dirty="0">
                <a:latin typeface="Helvetica"/>
                <a:cs typeface="Helvetica"/>
              </a:rPr>
              <a:t>measurable</a:t>
            </a:r>
            <a:r>
              <a:rPr lang="en-US" sz="2100" dirty="0">
                <a:latin typeface="Helvetica"/>
                <a:cs typeface="Helvetica"/>
              </a:rPr>
              <a:t> customer-response objective in order to be </a:t>
            </a:r>
            <a:r>
              <a:rPr lang="en-US" sz="2100" b="1" dirty="0">
                <a:latin typeface="Helvetica"/>
                <a:cs typeface="Helvetica"/>
              </a:rPr>
              <a:t>justifiably </a:t>
            </a:r>
            <a:r>
              <a:rPr lang="en-US" sz="2100" dirty="0">
                <a:latin typeface="Helvetica"/>
                <a:cs typeface="Helvetica"/>
              </a:rPr>
              <a:t>effective. </a:t>
            </a:r>
            <a:endParaRPr lang="en-US" sz="2100" dirty="0">
              <a:latin typeface="Helvetica"/>
              <a:cs typeface="Helvetica"/>
            </a:endParaRPr>
          </a:p>
        </p:txBody>
      </p:sp>
      <p:pic>
        <p:nvPicPr>
          <p:cNvPr id="6" name="Picture 5" descr="Screen Shot 2012-02-28 at 10.22.22 PM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90" y="1112111"/>
            <a:ext cx="4787600" cy="417806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8193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10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2.24.45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4" t="7042"/>
          <a:stretch/>
        </p:blipFill>
        <p:spPr>
          <a:xfrm>
            <a:off x="3901184" y="1067799"/>
            <a:ext cx="5039616" cy="5256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453" y="1103871"/>
            <a:ext cx="3464485" cy="44781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900" dirty="0" smtClean="0">
                <a:solidFill>
                  <a:srgbClr val="FFFFFF"/>
                </a:solidFill>
                <a:latin typeface="Helvetica"/>
                <a:cs typeface="Helvetica"/>
              </a:rPr>
              <a:t>This is </a:t>
            </a:r>
            <a:r>
              <a:rPr lang="en-US" sz="1900" dirty="0">
                <a:solidFill>
                  <a:srgbClr val="FFFFFF"/>
                </a:solidFill>
                <a:latin typeface="Helvetica"/>
                <a:cs typeface="Helvetica"/>
              </a:rPr>
              <a:t>an example of </a:t>
            </a:r>
            <a:r>
              <a:rPr lang="en-US" sz="1900" dirty="0" smtClean="0">
                <a:solidFill>
                  <a:srgbClr val="FFFFFF"/>
                </a:solidFill>
                <a:latin typeface="Helvetica"/>
                <a:cs typeface="Helvetica"/>
              </a:rPr>
              <a:t>an email campaign </a:t>
            </a:r>
            <a:r>
              <a:rPr lang="en-US" sz="1900" dirty="0" smtClean="0">
                <a:solidFill>
                  <a:srgbClr val="FFFFFF"/>
                </a:solidFill>
                <a:latin typeface="Helvetica"/>
                <a:cs typeface="Helvetica"/>
              </a:rPr>
              <a:t>intended to motivate </a:t>
            </a:r>
            <a:r>
              <a:rPr lang="en-US" sz="1900" dirty="0">
                <a:solidFill>
                  <a:srgbClr val="FFFFFF"/>
                </a:solidFill>
                <a:latin typeface="Helvetica"/>
                <a:cs typeface="Helvetica"/>
              </a:rPr>
              <a:t>recipients to participate in a webinar. </a:t>
            </a:r>
          </a:p>
          <a:p>
            <a:pPr algn="ctr"/>
            <a:endParaRPr lang="en-US" sz="1900" b="1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r>
              <a:rPr lang="en-US" sz="1900" dirty="0" smtClean="0">
                <a:solidFill>
                  <a:srgbClr val="FFFFFF"/>
                </a:solidFill>
                <a:latin typeface="Helvetica"/>
                <a:cs typeface="Helvetica"/>
              </a:rPr>
              <a:t>Web </a:t>
            </a:r>
            <a:r>
              <a:rPr lang="en-US" sz="1900" dirty="0">
                <a:solidFill>
                  <a:srgbClr val="FFFFFF"/>
                </a:solidFill>
                <a:latin typeface="Helvetica"/>
                <a:cs typeface="Helvetica"/>
              </a:rPr>
              <a:t>traffic spiked after the e-mail was sent, resulting in 63 click-</a:t>
            </a:r>
            <a:r>
              <a:rPr lang="en-US" sz="1900" dirty="0" err="1">
                <a:solidFill>
                  <a:srgbClr val="FFFFFF"/>
                </a:solidFill>
                <a:latin typeface="Helvetica"/>
                <a:cs typeface="Helvetica"/>
              </a:rPr>
              <a:t>throughs</a:t>
            </a:r>
            <a:r>
              <a:rPr lang="en-US" sz="1900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1900" dirty="0" smtClean="0">
                <a:solidFill>
                  <a:srgbClr val="FFFFFF"/>
                </a:solidFill>
                <a:latin typeface="Helvetica"/>
                <a:cs typeface="Helvetica"/>
              </a:rPr>
              <a:t>that </a:t>
            </a:r>
            <a:r>
              <a:rPr lang="en-US" sz="1900" dirty="0">
                <a:solidFill>
                  <a:srgbClr val="FFFFFF"/>
                </a:solidFill>
                <a:latin typeface="Helvetica"/>
                <a:cs typeface="Helvetica"/>
              </a:rPr>
              <a:t>led to 42 actual registrations. </a:t>
            </a:r>
          </a:p>
          <a:p>
            <a:endParaRPr lang="en-US" sz="1900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pPr>
              <a:spcAft>
                <a:spcPts val="1200"/>
              </a:spcAft>
            </a:pPr>
            <a:r>
              <a:rPr lang="en-US" sz="1900" dirty="0">
                <a:solidFill>
                  <a:srgbClr val="FFFFFF"/>
                </a:solidFill>
                <a:latin typeface="Helvetica"/>
                <a:cs typeface="Helvetica"/>
              </a:rPr>
              <a:t>Of the 42 registrants, 35 participated (83%), and several attended a subsequent face-to-face fee-based workshop on the topic.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19200" y="-29771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Digital </a:t>
            </a:r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Communication </a:t>
            </a:r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and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Performance Metrics </a:t>
            </a:r>
            <a:endParaRPr lang="en-US" sz="24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79395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26633" y="-38187"/>
            <a:ext cx="5090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Social Media Marketing Objectives and Outcomes</a:t>
            </a:r>
            <a:endParaRPr lang="en-US" sz="24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10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086788" y="1412270"/>
            <a:ext cx="4731319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339725"/>
            <a:r>
              <a:rPr lang="en-US" sz="2000" dirty="0"/>
              <a:t>■ </a:t>
            </a:r>
            <a:r>
              <a:rPr lang="en-US" sz="2000" b="1" dirty="0" smtClean="0"/>
              <a:t>Brand Building—</a:t>
            </a:r>
            <a:r>
              <a:rPr lang="en-US" sz="2000" dirty="0" smtClean="0"/>
              <a:t>Deepen customer relationships and engage in conversations with the brand community.</a:t>
            </a:r>
            <a:endParaRPr lang="en-US" sz="2000" dirty="0"/>
          </a:p>
          <a:p>
            <a:pPr marL="339725" indent="-339725"/>
            <a:endParaRPr lang="en-US" sz="2600" dirty="0" smtClean="0"/>
          </a:p>
          <a:p>
            <a:pPr marL="339725" indent="-339725"/>
            <a:r>
              <a:rPr lang="en-US" sz="2000" dirty="0" smtClean="0"/>
              <a:t>■ </a:t>
            </a:r>
            <a:r>
              <a:rPr lang="en-US" sz="2000" b="1" dirty="0" smtClean="0"/>
              <a:t>Information Exchange—</a:t>
            </a:r>
            <a:r>
              <a:rPr lang="en-US" sz="2000" dirty="0" smtClean="0"/>
              <a:t>Share experiences and exchange information to encourage word-of-mouth and to better understand product usage and benefits. </a:t>
            </a:r>
          </a:p>
          <a:p>
            <a:pPr marL="339725" indent="-339725"/>
            <a:endParaRPr lang="en-US" sz="2800" dirty="0"/>
          </a:p>
          <a:p>
            <a:pPr marL="339725" indent="-339725"/>
            <a:r>
              <a:rPr lang="en-US" sz="2000" dirty="0"/>
              <a:t>■ </a:t>
            </a:r>
            <a:r>
              <a:rPr lang="en-US" sz="2000" b="1" dirty="0" smtClean="0"/>
              <a:t>Problem Solving—</a:t>
            </a:r>
            <a:r>
              <a:rPr lang="en-US" sz="2000" dirty="0" smtClean="0"/>
              <a:t>Gather customer feedback, provide customer service, and resolve customer complaints.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10" name="Picture 9" descr="Social-Networking-Site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23" y="1414431"/>
            <a:ext cx="3437991" cy="44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21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08302"/>
            <a:ext cx="670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Helvetica"/>
                <a:cs typeface="Helvetica"/>
              </a:rPr>
              <a:t>Cessna – Leveraging Facebook</a:t>
            </a:r>
            <a:endParaRPr lang="en-US" sz="30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10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Screen Shot 2012-02-16 at 2.35.09 PM.png">
            <a:hlinkClick r:id="rId4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0" b="4130"/>
          <a:stretch/>
        </p:blipFill>
        <p:spPr>
          <a:xfrm>
            <a:off x="1458578" y="1044862"/>
            <a:ext cx="6226844" cy="46808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672" y="5738800"/>
            <a:ext cx="8388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"/>
                <a:cs typeface="Helvetica"/>
              </a:rPr>
              <a:t>Why should a business like Cessna engage their customers on various social media platforms?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26459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08302"/>
            <a:ext cx="670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Helvetica"/>
                <a:cs typeface="Helvetica"/>
              </a:rPr>
              <a:t>Lenox - YouTube Brand-Building</a:t>
            </a:r>
            <a:endParaRPr lang="en-US" sz="30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10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24 at 3.58.50 PM.png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47" y="1040801"/>
            <a:ext cx="6007306" cy="47445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0367" y="5822119"/>
            <a:ext cx="838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What is the benefit of using a YouTube Channel for Lenox Tools? Are there any potential downsides? </a:t>
            </a:r>
            <a:r>
              <a:rPr lang="en-US" dirty="0" smtClean="0">
                <a:latin typeface="Helvetica"/>
                <a:cs typeface="Helvetica"/>
              </a:rPr>
              <a:t>Does it vary by industry?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35165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Alaska Air – Leveraging Twitter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10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6 at 2.42.17 PM.png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03" y="1078242"/>
            <a:ext cx="7724795" cy="47856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2926" y="5979870"/>
            <a:ext cx="867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What c</a:t>
            </a:r>
            <a:r>
              <a:rPr lang="en-US" dirty="0" smtClean="0">
                <a:latin typeface="Helvetica"/>
                <a:cs typeface="Helvetica"/>
              </a:rPr>
              <a:t>ould other companies or industries learn </a:t>
            </a:r>
            <a:r>
              <a:rPr lang="en-US" dirty="0" smtClean="0">
                <a:latin typeface="Helvetica"/>
                <a:cs typeface="Helvetica"/>
              </a:rPr>
              <a:t>from </a:t>
            </a:r>
            <a:r>
              <a:rPr lang="en-US" dirty="0" smtClean="0">
                <a:latin typeface="Helvetica"/>
                <a:cs typeface="Helvetica"/>
              </a:rPr>
              <a:t>Alaska Air’s use of Twitter?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0152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chemeClr val="bg1"/>
                </a:solidFill>
                <a:latin typeface="Helvetica"/>
                <a:cs typeface="Helvetica"/>
              </a:rPr>
              <a:t>HeadBlade</a:t>
            </a:r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 – Leveraging Apps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10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6 at 2.44.24 PM.png">
            <a:hlinkClick r:id="rId4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" r="2103" b="3129"/>
          <a:stretch/>
        </p:blipFill>
        <p:spPr>
          <a:xfrm>
            <a:off x="1056533" y="1040530"/>
            <a:ext cx="7030935" cy="44265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5732" y="5488919"/>
            <a:ext cx="80325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/>
                <a:cs typeface="Helvetica"/>
              </a:rPr>
              <a:t>T</a:t>
            </a:r>
            <a:r>
              <a:rPr lang="en-US" sz="2000" dirty="0" smtClean="0">
                <a:latin typeface="Helvetica"/>
                <a:cs typeface="Helvetica"/>
              </a:rPr>
              <a:t>o </a:t>
            </a:r>
            <a:r>
              <a:rPr lang="en-US" sz="2000" dirty="0">
                <a:latin typeface="Helvetica"/>
                <a:cs typeface="Helvetica"/>
              </a:rPr>
              <a:t>build brand awareness, </a:t>
            </a:r>
            <a:r>
              <a:rPr lang="en-US" sz="2000" dirty="0" err="1">
                <a:latin typeface="Helvetica"/>
                <a:cs typeface="Helvetica"/>
              </a:rPr>
              <a:t>HeadBlade</a:t>
            </a:r>
            <a:r>
              <a:rPr lang="en-US" sz="2000" dirty="0">
                <a:latin typeface="Helvetica"/>
                <a:cs typeface="Helvetica"/>
              </a:rPr>
              <a:t> created an iPhone app to engage curious prospective customers by letting them see photos of themselves with a shaved head. </a:t>
            </a:r>
          </a:p>
        </p:txBody>
      </p:sp>
    </p:spTree>
    <p:extLst>
      <p:ext uri="{BB962C8B-B14F-4D97-AF65-F5344CB8AC3E}">
        <p14:creationId xmlns:p14="http://schemas.microsoft.com/office/powerpoint/2010/main" val="3508545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08302"/>
            <a:ext cx="670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Helvetica"/>
                <a:cs typeface="Helvetica"/>
              </a:rPr>
              <a:t>Old Spice – Viral Videos</a:t>
            </a:r>
            <a:endParaRPr lang="en-US" sz="30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10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6 at 2.46.15 PM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46" y="1074175"/>
            <a:ext cx="6952908" cy="42414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1327" y="5404811"/>
            <a:ext cx="82413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/>
                <a:cs typeface="Helvetica"/>
              </a:rPr>
              <a:t>Sales of Old Spice Body Wash were up 27 percent following the </a:t>
            </a:r>
            <a:r>
              <a:rPr lang="en-US" sz="2000" dirty="0" smtClean="0">
                <a:latin typeface="Helvetica"/>
                <a:cs typeface="Helvetica"/>
              </a:rPr>
              <a:t>Super Bowl in 2010, </a:t>
            </a:r>
            <a:r>
              <a:rPr lang="en-US" sz="2000" dirty="0">
                <a:latin typeface="Helvetica"/>
                <a:cs typeface="Helvetica"/>
              </a:rPr>
              <a:t>up 55 percent in the 3 months following the game, and up 107 percent in July 2010 when the YouTube videos aired</a:t>
            </a:r>
            <a:r>
              <a:rPr lang="en-US" sz="2000" dirty="0" smtClean="0">
                <a:latin typeface="Helvetica"/>
                <a:cs typeface="Helvetica"/>
              </a:rPr>
              <a:t>. 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247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40515" y="1612075"/>
            <a:ext cx="6262970" cy="18158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Marketing Communications and Customer Response</a:t>
            </a:r>
            <a:r>
              <a:rPr lang="en-US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endParaRPr lang="en-US" sz="2400" b="1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</a:t>
            </a:r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10</a:t>
            </a:r>
            <a:endParaRPr lang="en-US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702392" y="4341183"/>
            <a:ext cx="773921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In this section we will look </a:t>
            </a:r>
            <a:r>
              <a:rPr lang="en-US" sz="2400" dirty="0" smtClean="0">
                <a:latin typeface="Helvetica"/>
                <a:cs typeface="Helvetica"/>
              </a:rPr>
              <a:t>at</a:t>
            </a:r>
            <a:r>
              <a:rPr lang="en-US" sz="2400" dirty="0" smtClean="0">
                <a:latin typeface="Helvetica"/>
                <a:cs typeface="Helvetica"/>
              </a:rPr>
              <a:t> </a:t>
            </a:r>
            <a:r>
              <a:rPr lang="en-US" sz="2400" dirty="0">
                <a:latin typeface="Helvetica"/>
                <a:cs typeface="Helvetica"/>
              </a:rPr>
              <a:t>the broader issue of the effectiveness of marketing communications, regardless of the marketing venue used. 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19200" y="-55616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Marketing </a:t>
            </a:r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Communications, Social Media, and Customer Response</a:t>
            </a:r>
            <a:endParaRPr lang="en-US" sz="24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78046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48832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Global Media Spending 2006-2010</a:t>
            </a:r>
            <a:endParaRPr lang="en-US" sz="24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10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2.25.4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7" t="11630" r="768" b="2207"/>
          <a:stretch/>
        </p:blipFill>
        <p:spPr>
          <a:xfrm>
            <a:off x="287405" y="1304264"/>
            <a:ext cx="8586471" cy="34450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1341" y="5196735"/>
            <a:ext cx="8641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/>
                <a:cs typeface="Helvetica"/>
              </a:rPr>
              <a:t>As a percentage of sales, spending on nearly all forms of advertising declined somewhat from 2008 to 2010, with digital advertising a notable exception. </a:t>
            </a:r>
            <a:r>
              <a:rPr lang="en-US" sz="2000" dirty="0" smtClean="0">
                <a:latin typeface="Helvetica"/>
                <a:cs typeface="Helvetica"/>
              </a:rPr>
              <a:t>How do you think the dynamic will shift in the future?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5358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Ad Frequency and Awareness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10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2.25.55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4" t="11335" r="5283" b="2332"/>
          <a:stretch/>
        </p:blipFill>
        <p:spPr>
          <a:xfrm>
            <a:off x="657728" y="1119481"/>
            <a:ext cx="7828544" cy="4142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1327" y="5330718"/>
            <a:ext cx="82413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"/>
                <a:cs typeface="Helvetica"/>
              </a:rPr>
              <a:t>In order for a marketing communication to have any chance of achieving its customer</a:t>
            </a:r>
            <a:r>
              <a:rPr lang="en-US" sz="2200" dirty="0" smtClean="0">
                <a:latin typeface="Helvetica"/>
                <a:cs typeface="Helvetica"/>
              </a:rPr>
              <a:t>-response </a:t>
            </a:r>
            <a:r>
              <a:rPr lang="en-US" sz="2200" dirty="0">
                <a:latin typeface="Helvetica"/>
                <a:cs typeface="Helvetica"/>
              </a:rPr>
              <a:t>objective, it must have some level of message frequency. </a:t>
            </a:r>
          </a:p>
        </p:txBody>
      </p:sp>
    </p:spTree>
    <p:extLst>
      <p:ext uri="{BB962C8B-B14F-4D97-AF65-F5344CB8AC3E}">
        <p14:creationId xmlns:p14="http://schemas.microsoft.com/office/powerpoint/2010/main" val="3124516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40515" y="1662211"/>
            <a:ext cx="6262970" cy="18158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Marketing Communication </a:t>
            </a:r>
            <a:r>
              <a:rPr lang="en-US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Objectives</a:t>
            </a:r>
            <a:endParaRPr lang="en-US" sz="32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b="1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</a:t>
            </a:r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10</a:t>
            </a:r>
            <a:endParaRPr lang="en-US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858546" y="4057079"/>
            <a:ext cx="74269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In this section we will look at how </a:t>
            </a:r>
            <a:r>
              <a:rPr lang="en-US" sz="2400" dirty="0">
                <a:latin typeface="Helvetica"/>
                <a:cs typeface="Helvetica"/>
              </a:rPr>
              <a:t>most </a:t>
            </a:r>
            <a:r>
              <a:rPr lang="en-US" sz="2400" dirty="0" smtClean="0">
                <a:latin typeface="Helvetica"/>
                <a:cs typeface="Helvetica"/>
              </a:rPr>
              <a:t>marketing </a:t>
            </a:r>
            <a:r>
              <a:rPr lang="en-US" sz="2400" dirty="0">
                <a:latin typeface="Helvetica"/>
                <a:cs typeface="Helvetica"/>
              </a:rPr>
              <a:t>communications can be placed in one of three broad categories according to their objectives—brand-image, </a:t>
            </a:r>
            <a:r>
              <a:rPr lang="en-US" sz="2400" i="1" dirty="0">
                <a:latin typeface="Helvetica"/>
                <a:cs typeface="Helvetica"/>
              </a:rPr>
              <a:t>brand-information, </a:t>
            </a:r>
            <a:r>
              <a:rPr lang="en-US" sz="2400" dirty="0">
                <a:latin typeface="Helvetica"/>
                <a:cs typeface="Helvetica"/>
              </a:rPr>
              <a:t>or </a:t>
            </a:r>
            <a:r>
              <a:rPr lang="en-US" sz="2400" i="1" dirty="0">
                <a:latin typeface="Helvetica"/>
                <a:cs typeface="Helvetica"/>
              </a:rPr>
              <a:t>brand-action </a:t>
            </a:r>
            <a:r>
              <a:rPr lang="en-US" sz="2400" dirty="0">
                <a:latin typeface="Helvetica"/>
                <a:cs typeface="Helvetica"/>
              </a:rPr>
              <a:t>communications. 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19200" y="-55616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Marketing </a:t>
            </a:r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Communications, Social Media, and Customer Response</a:t>
            </a:r>
            <a:endParaRPr lang="en-US" sz="24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2886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68699" y="133721"/>
            <a:ext cx="70066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  <a:latin typeface="Helvetica"/>
                <a:cs typeface="Helvetica"/>
              </a:rPr>
              <a:t>Advertising and Customer Response </a:t>
            </a:r>
            <a:endParaRPr lang="en-US" sz="26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10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2.26.02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" t="12868" r="964" b="2384"/>
          <a:stretch/>
        </p:blipFill>
        <p:spPr>
          <a:xfrm>
            <a:off x="695038" y="1091786"/>
            <a:ext cx="7753925" cy="34990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96264" y="37143"/>
            <a:ext cx="1303892" cy="692497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50" b="1" dirty="0" smtClean="0">
                <a:latin typeface="Helvetica"/>
                <a:cs typeface="Helvetica"/>
              </a:rPr>
              <a:t>Marketing Performance</a:t>
            </a:r>
            <a:br>
              <a:rPr lang="en-US" sz="1250" b="1" dirty="0" smtClean="0">
                <a:latin typeface="Helvetica"/>
                <a:cs typeface="Helvetica"/>
              </a:rPr>
            </a:br>
            <a:r>
              <a:rPr lang="en-US" sz="1250" b="1" dirty="0" smtClean="0">
                <a:latin typeface="Helvetica"/>
                <a:cs typeface="Helvetica"/>
              </a:rPr>
              <a:t>Tool 10.1 </a:t>
            </a:r>
            <a:endParaRPr lang="en-US" sz="1250" b="1" dirty="0">
              <a:latin typeface="Helvetica"/>
              <a:cs typeface="Helvetica"/>
            </a:endParaRPr>
          </a:p>
        </p:txBody>
      </p:sp>
      <p:pic>
        <p:nvPicPr>
          <p:cNvPr id="4" name="Picture 3" descr="Screen Shot 2012-02-24 at 4.12.2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21" y="4822388"/>
            <a:ext cx="5831958" cy="34576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4464" y="5336279"/>
            <a:ext cx="8455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"/>
                <a:cs typeface="Helvetica"/>
              </a:rPr>
              <a:t>The customer response index is based on the performance scores along the top of the customer response tree. </a:t>
            </a:r>
            <a:r>
              <a:rPr lang="en-US" sz="2000" b="1" dirty="0" smtClean="0">
                <a:latin typeface="Helvetica"/>
                <a:cs typeface="Helvetica"/>
              </a:rPr>
              <a:t>Where should this business focus its efforts, given the results above?</a:t>
            </a:r>
            <a:endParaRPr lang="en-US" sz="2000" b="1" dirty="0">
              <a:latin typeface="Helvetica"/>
              <a:cs typeface="Helve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52187" y="4764287"/>
            <a:ext cx="5992936" cy="46480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33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21812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/>
                <a:cs typeface="Helvetica"/>
              </a:rPr>
              <a:t>Causes of Low Customer Response</a:t>
            </a:r>
            <a:endParaRPr lang="en-US" sz="28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10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2.26.1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3" t="17596" r="833" b="1905"/>
          <a:stretch/>
        </p:blipFill>
        <p:spPr>
          <a:xfrm>
            <a:off x="334049" y="1090770"/>
            <a:ext cx="8465487" cy="20949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256" y="5642384"/>
            <a:ext cx="8465488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Helvetica"/>
                <a:cs typeface="Helvetica"/>
              </a:rPr>
              <a:t>To </a:t>
            </a:r>
            <a:r>
              <a:rPr lang="en-US" sz="2000" dirty="0">
                <a:solidFill>
                  <a:srgbClr val="FFFFFF"/>
                </a:solidFill>
                <a:latin typeface="Helvetica"/>
                <a:cs typeface="Helvetica"/>
              </a:rPr>
              <a:t>reach target customers </a:t>
            </a:r>
            <a:r>
              <a:rPr lang="en-US" sz="2000" dirty="0" smtClean="0">
                <a:solidFill>
                  <a:srgbClr val="FFFFFF"/>
                </a:solidFill>
                <a:latin typeface="Helvetica"/>
                <a:cs typeface="Helvetica"/>
              </a:rPr>
              <a:t>effectively</a:t>
            </a:r>
            <a:r>
              <a:rPr lang="en-US" sz="2000" dirty="0">
                <a:solidFill>
                  <a:srgbClr val="FFFFFF"/>
                </a:solidFill>
                <a:latin typeface="Helvetica"/>
                <a:cs typeface="Helvetica"/>
              </a:rPr>
              <a:t>, a business has to have a good understanding of the media habits of its </a:t>
            </a:r>
            <a:r>
              <a:rPr lang="en-US" sz="2000" dirty="0" smtClean="0">
                <a:solidFill>
                  <a:srgbClr val="FFFFFF"/>
                </a:solidFill>
                <a:latin typeface="Helvetica"/>
                <a:cs typeface="Helvetica"/>
              </a:rPr>
              <a:t>target </a:t>
            </a:r>
            <a:r>
              <a:rPr lang="en-US" sz="2000" dirty="0">
                <a:solidFill>
                  <a:srgbClr val="FFFFFF"/>
                </a:solidFill>
                <a:latin typeface="Helvetica"/>
                <a:cs typeface="Helvetica"/>
              </a:rPr>
              <a:t>customers. </a:t>
            </a:r>
            <a:r>
              <a:rPr lang="en-US" sz="2000" dirty="0" smtClean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endParaRPr lang="en-US" sz="20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pic>
        <p:nvPicPr>
          <p:cNvPr id="4" name="Picture 3" descr="picture-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60" y="3253031"/>
            <a:ext cx="7717681" cy="22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4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35322"/>
            <a:ext cx="670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  <a:latin typeface="Helvetica"/>
                <a:cs typeface="Helvetica"/>
              </a:rPr>
              <a:t>Advertising and Customer Response</a:t>
            </a:r>
            <a:endParaRPr lang="en-US" sz="26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10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2.26.2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8" t="9938" r="3652" b="5398"/>
          <a:stretch/>
        </p:blipFill>
        <p:spPr>
          <a:xfrm>
            <a:off x="340171" y="1210731"/>
            <a:ext cx="5397722" cy="483446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71632" y="1210731"/>
            <a:ext cx="2963332" cy="47705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19063"/>
            <a:endParaRPr lang="en-US" sz="1200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119063"/>
            <a:r>
              <a:rPr lang="en-US" sz="2000" dirty="0" smtClean="0">
                <a:solidFill>
                  <a:srgbClr val="FFFFFF"/>
                </a:solidFill>
                <a:latin typeface="Helvetica"/>
                <a:cs typeface="Helvetica"/>
              </a:rPr>
              <a:t>For </a:t>
            </a:r>
            <a:r>
              <a:rPr lang="en-US" sz="2000" dirty="0">
                <a:solidFill>
                  <a:srgbClr val="FFFFFF"/>
                </a:solidFill>
                <a:latin typeface="Helvetica"/>
                <a:cs typeface="Helvetica"/>
              </a:rPr>
              <a:t>any level of awareness among potential customers, the levels of comprehension, intention, and purchase are successively lower. </a:t>
            </a:r>
            <a:endParaRPr lang="en-US" sz="2000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119063"/>
            <a:endParaRPr lang="en-US" sz="2000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119063"/>
            <a:r>
              <a:rPr lang="en-US" sz="2000" dirty="0" smtClean="0">
                <a:solidFill>
                  <a:srgbClr val="FFFFFF"/>
                </a:solidFill>
                <a:latin typeface="Helvetica"/>
                <a:cs typeface="Helvetica"/>
              </a:rPr>
              <a:t>Sustained </a:t>
            </a:r>
            <a:r>
              <a:rPr lang="en-US" sz="2000" dirty="0">
                <a:solidFill>
                  <a:srgbClr val="FFFFFF"/>
                </a:solidFill>
                <a:latin typeface="Helvetica"/>
                <a:cs typeface="Helvetica"/>
              </a:rPr>
              <a:t>profitability depends on customer retention, and each step in the hierarchy of customer response is a step toward profitability. </a:t>
            </a:r>
          </a:p>
          <a:p>
            <a:pPr marL="119063"/>
            <a:endParaRPr lang="en-US" sz="12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99229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35322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/>
                <a:cs typeface="Helvetica"/>
              </a:rPr>
              <a:t>Message Frequency and Awareness</a:t>
            </a:r>
            <a:endParaRPr lang="en-US" sz="28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10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2.26.3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1" t="11392" r="5132" b="568"/>
          <a:stretch/>
        </p:blipFill>
        <p:spPr>
          <a:xfrm>
            <a:off x="3915909" y="1094307"/>
            <a:ext cx="4837166" cy="4112173"/>
          </a:xfrm>
          <a:prstGeom prst="rect">
            <a:avLst/>
          </a:prstGeom>
        </p:spPr>
      </p:pic>
      <p:pic>
        <p:nvPicPr>
          <p:cNvPr id="4" name="Picture 3" descr="Screen Shot 2012-02-13 at 2.26.5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488283"/>
            <a:ext cx="6899027" cy="8390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5586" y="1102947"/>
            <a:ext cx="3326269" cy="40934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19063"/>
            <a:endParaRPr lang="en-US" sz="2000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119063"/>
            <a:r>
              <a:rPr lang="en-US" sz="2000" dirty="0" smtClean="0">
                <a:solidFill>
                  <a:srgbClr val="FFFFFF"/>
                </a:solidFill>
                <a:latin typeface="Helvetica"/>
                <a:cs typeface="Helvetica"/>
              </a:rPr>
              <a:t>A </a:t>
            </a:r>
            <a:r>
              <a:rPr lang="en-US" sz="2000" dirty="0">
                <a:solidFill>
                  <a:srgbClr val="FFFFFF"/>
                </a:solidFill>
                <a:latin typeface="Helvetica"/>
                <a:cs typeface="Helvetica"/>
              </a:rPr>
              <a:t>target customer is exposed to only a fraction of the total number of messages in an advertising campaign. </a:t>
            </a:r>
            <a:endParaRPr lang="en-US" sz="2000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119063"/>
            <a:endParaRPr lang="en-US" sz="2000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marL="119063"/>
            <a:r>
              <a:rPr lang="en-US" sz="2000" dirty="0" smtClean="0">
                <a:solidFill>
                  <a:schemeClr val="bg1"/>
                </a:solidFill>
                <a:latin typeface="Helvetica"/>
                <a:cs typeface="Helvetica"/>
              </a:rPr>
              <a:t>Nearly </a:t>
            </a:r>
            <a:r>
              <a:rPr lang="en-US" sz="2000" dirty="0">
                <a:solidFill>
                  <a:schemeClr val="bg1"/>
                </a:solidFill>
                <a:latin typeface="Helvetica"/>
                <a:cs typeface="Helvetica"/>
              </a:rPr>
              <a:t>all marketing communications send more messages than the target audience receives, as illustrated in the </a:t>
            </a:r>
            <a:r>
              <a:rPr lang="en-US" sz="2000" dirty="0" smtClean="0">
                <a:solidFill>
                  <a:schemeClr val="bg1"/>
                </a:solidFill>
                <a:latin typeface="Helvetica"/>
                <a:cs typeface="Helvetica"/>
              </a:rPr>
              <a:t>table.</a:t>
            </a:r>
          </a:p>
          <a:p>
            <a:pPr marL="119063"/>
            <a:endParaRPr lang="en-US" sz="20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24968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35322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/>
                <a:cs typeface="Helvetica"/>
              </a:rPr>
              <a:t>Message Reinforcement Strategies</a:t>
            </a:r>
            <a:endParaRPr lang="en-US" sz="28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10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Screen Shot 2012-02-13 at 2.27.00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" t="13078" r="986" b="3073"/>
          <a:stretch/>
        </p:blipFill>
        <p:spPr>
          <a:xfrm>
            <a:off x="255138" y="1188745"/>
            <a:ext cx="8633724" cy="34751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4640" y="5492795"/>
            <a:ext cx="8214721" cy="830997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Helvetica"/>
                <a:cs typeface="Helvetica"/>
              </a:rPr>
              <a:t>What are examples of situations when you would want to use each of the different approaches to frequency?</a:t>
            </a:r>
            <a:endParaRPr lang="en-US" sz="24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pic>
        <p:nvPicPr>
          <p:cNvPr id="2" name="Picture 1" descr="Screen Shot 2012-02-28 at 11.15.0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3" y="4849009"/>
            <a:ext cx="7077454" cy="56809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58502" y="4865219"/>
            <a:ext cx="6891527" cy="46480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30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Push-Pull Communications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10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2.27.0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t="12024" r="2476" b="4214"/>
          <a:stretch/>
        </p:blipFill>
        <p:spPr>
          <a:xfrm>
            <a:off x="261768" y="1085493"/>
            <a:ext cx="8645222" cy="44534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179" y="5676499"/>
            <a:ext cx="893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/>
                <a:cs typeface="Helvetica"/>
              </a:rPr>
              <a:t>Customer-directed marketing communications are </a:t>
            </a:r>
            <a:r>
              <a:rPr lang="en-US" sz="2000" b="1" dirty="0">
                <a:latin typeface="Helvetica"/>
                <a:cs typeface="Helvetica"/>
              </a:rPr>
              <a:t>pull</a:t>
            </a:r>
            <a:r>
              <a:rPr lang="en-US" sz="2000" dirty="0">
                <a:latin typeface="Helvetica"/>
                <a:cs typeface="Helvetica"/>
              </a:rPr>
              <a:t> communications</a:t>
            </a:r>
            <a:r>
              <a:rPr lang="en-US" sz="2000" dirty="0" smtClean="0">
                <a:latin typeface="Helvetica"/>
                <a:cs typeface="Helvetica"/>
              </a:rPr>
              <a:t>. </a:t>
            </a:r>
            <a:r>
              <a:rPr lang="en-US" sz="2000" b="1" i="1" dirty="0">
                <a:latin typeface="Helvetica"/>
                <a:cs typeface="Helvetica"/>
              </a:rPr>
              <a:t>Push</a:t>
            </a:r>
            <a:r>
              <a:rPr lang="en-US" sz="2000" i="1" dirty="0">
                <a:latin typeface="Helvetica"/>
                <a:cs typeface="Helvetica"/>
              </a:rPr>
              <a:t> </a:t>
            </a:r>
            <a:r>
              <a:rPr lang="en-US" sz="2000" dirty="0">
                <a:latin typeface="Helvetica"/>
                <a:cs typeface="Helvetica"/>
              </a:rPr>
              <a:t>communications are directed at channel intermediaries. </a:t>
            </a:r>
            <a:r>
              <a:rPr lang="en-US" sz="2000" dirty="0" smtClean="0">
                <a:latin typeface="Helvetica"/>
                <a:cs typeface="Helvetica"/>
              </a:rPr>
              <a:t> 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99213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Sales-Advertising Relationship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10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2.27.17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2" t="6989" r="3200" b="1416"/>
          <a:stretch/>
        </p:blipFill>
        <p:spPr>
          <a:xfrm>
            <a:off x="256686" y="1068724"/>
            <a:ext cx="5229713" cy="52887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44575" y="3276396"/>
            <a:ext cx="3154390" cy="2677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Helvetica"/>
                <a:cs typeface="Helvetica"/>
              </a:rPr>
              <a:t>T</a:t>
            </a:r>
            <a:r>
              <a:rPr lang="en-US" sz="2400" dirty="0" smtClean="0">
                <a:solidFill>
                  <a:srgbClr val="FFFFFF"/>
                </a:solidFill>
                <a:latin typeface="Helvetica"/>
                <a:cs typeface="Helvetica"/>
              </a:rPr>
              <a:t>he 0.94 correlation between </a:t>
            </a:r>
            <a:r>
              <a:rPr lang="en-US" sz="2400" dirty="0">
                <a:solidFill>
                  <a:srgbClr val="FFFFFF"/>
                </a:solidFill>
                <a:latin typeface="Helvetica"/>
                <a:cs typeface="Helvetica"/>
              </a:rPr>
              <a:t>advertising expenditures and </a:t>
            </a:r>
            <a:r>
              <a:rPr lang="en-US" sz="2400" dirty="0" smtClean="0">
                <a:solidFill>
                  <a:srgbClr val="FFFFFF"/>
                </a:solidFill>
                <a:latin typeface="Helvetica"/>
                <a:cs typeface="Helvetica"/>
              </a:rPr>
              <a:t>sales for apparel </a:t>
            </a:r>
            <a:r>
              <a:rPr lang="en-US" sz="2400" dirty="0">
                <a:solidFill>
                  <a:srgbClr val="FFFFFF"/>
                </a:solidFill>
                <a:latin typeface="Helvetica"/>
                <a:cs typeface="Helvetica"/>
              </a:rPr>
              <a:t>company Hart </a:t>
            </a:r>
            <a:r>
              <a:rPr lang="en-US" sz="2400" dirty="0" err="1">
                <a:solidFill>
                  <a:srgbClr val="FFFFFF"/>
                </a:solidFill>
                <a:latin typeface="Helvetica"/>
                <a:cs typeface="Helvetica"/>
              </a:rPr>
              <a:t>Schaffner</a:t>
            </a:r>
            <a:r>
              <a:rPr lang="en-US" sz="2400" dirty="0">
                <a:solidFill>
                  <a:srgbClr val="FFFFFF"/>
                </a:solidFill>
                <a:latin typeface="Helvetica"/>
                <a:cs typeface="Helvetica"/>
              </a:rPr>
              <a:t> Marx is very </a:t>
            </a:r>
            <a:r>
              <a:rPr lang="en-US" sz="2400" dirty="0" smtClean="0">
                <a:solidFill>
                  <a:srgbClr val="FFFFFF"/>
                </a:solidFill>
                <a:latin typeface="Helvetica"/>
                <a:cs typeface="Helvetica"/>
              </a:rPr>
              <a:t>high.</a:t>
            </a:r>
            <a:endParaRPr lang="en-US" sz="24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pic>
        <p:nvPicPr>
          <p:cNvPr id="4" name="Picture 3" descr="Hart-Schaffner-Marx-Sanger-Harris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575" y="1150635"/>
            <a:ext cx="1613858" cy="2028529"/>
          </a:xfrm>
          <a:prstGeom prst="rect">
            <a:avLst/>
          </a:prstGeom>
        </p:spPr>
      </p:pic>
      <p:pic>
        <p:nvPicPr>
          <p:cNvPr id="5" name="Picture 4" descr="hartschaffnermarx-suit.jpe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/>
          <a:stretch/>
        </p:blipFill>
        <p:spPr>
          <a:xfrm>
            <a:off x="7441353" y="1150635"/>
            <a:ext cx="1457612" cy="202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80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08302"/>
            <a:ext cx="670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Helvetica"/>
                <a:cs typeface="Helvetica"/>
              </a:rPr>
              <a:t>Advertising and Sales Carryover</a:t>
            </a:r>
            <a:endParaRPr lang="en-US" sz="30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10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2.27.25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1" t="8683" r="1469" b="1909"/>
          <a:stretch/>
        </p:blipFill>
        <p:spPr>
          <a:xfrm>
            <a:off x="1696697" y="1006527"/>
            <a:ext cx="5750606" cy="40234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96264" y="37143"/>
            <a:ext cx="1303892" cy="692497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50" b="1" dirty="0" smtClean="0">
                <a:latin typeface="Helvetica"/>
                <a:cs typeface="Helvetica"/>
              </a:rPr>
              <a:t>Marketing Performance</a:t>
            </a:r>
            <a:br>
              <a:rPr lang="en-US" sz="1250" b="1" dirty="0" smtClean="0">
                <a:latin typeface="Helvetica"/>
                <a:cs typeface="Helvetica"/>
              </a:rPr>
            </a:br>
            <a:r>
              <a:rPr lang="en-US" sz="1250" b="1" dirty="0" smtClean="0">
                <a:latin typeface="Helvetica"/>
                <a:cs typeface="Helvetica"/>
              </a:rPr>
              <a:t>Tool 10.3 </a:t>
            </a:r>
            <a:endParaRPr lang="en-US" sz="1250" b="1" dirty="0">
              <a:latin typeface="Helvetica"/>
              <a:cs typeface="Helvetica"/>
            </a:endParaRPr>
          </a:p>
        </p:txBody>
      </p:sp>
      <p:pic>
        <p:nvPicPr>
          <p:cNvPr id="4" name="Picture 3" descr="Screen Shot 2012-02-26 at 9.26.46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31" y="5126646"/>
            <a:ext cx="7252138" cy="13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56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Promotional Price Elasticity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10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2.29.4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" t="13145" r="2413" b="2464"/>
          <a:stretch/>
        </p:blipFill>
        <p:spPr>
          <a:xfrm>
            <a:off x="471218" y="1136497"/>
            <a:ext cx="8201565" cy="39981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96264" y="37143"/>
            <a:ext cx="1303892" cy="692497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50" b="1" dirty="0" smtClean="0">
                <a:latin typeface="Helvetica"/>
                <a:cs typeface="Helvetica"/>
              </a:rPr>
              <a:t>Marketing Performance</a:t>
            </a:r>
            <a:br>
              <a:rPr lang="en-US" sz="1250" b="1" dirty="0" smtClean="0">
                <a:latin typeface="Helvetica"/>
                <a:cs typeface="Helvetica"/>
              </a:rPr>
            </a:br>
            <a:r>
              <a:rPr lang="en-US" sz="1250" b="1" dirty="0" smtClean="0">
                <a:latin typeface="Helvetica"/>
                <a:cs typeface="Helvetica"/>
              </a:rPr>
              <a:t>Tool 10.2 </a:t>
            </a:r>
            <a:endParaRPr lang="en-US" sz="1250" b="1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092" y="5370143"/>
            <a:ext cx="8453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/>
                <a:cs typeface="Helvetica"/>
              </a:rPr>
              <a:t>T</a:t>
            </a:r>
            <a:r>
              <a:rPr lang="en-US" sz="2000" dirty="0" smtClean="0">
                <a:latin typeface="Helvetica"/>
                <a:cs typeface="Helvetica"/>
              </a:rPr>
              <a:t>he </a:t>
            </a:r>
            <a:r>
              <a:rPr lang="en-US" sz="2000" dirty="0">
                <a:latin typeface="Helvetica"/>
                <a:cs typeface="Helvetica"/>
              </a:rPr>
              <a:t>promotional price elasticity </a:t>
            </a:r>
            <a:r>
              <a:rPr lang="en-US" sz="2000" dirty="0" smtClean="0">
                <a:latin typeface="Helvetica"/>
                <a:cs typeface="Helvetica"/>
              </a:rPr>
              <a:t>of all three products increased </a:t>
            </a:r>
            <a:r>
              <a:rPr lang="en-US" sz="2000" dirty="0">
                <a:latin typeface="Helvetica"/>
                <a:cs typeface="Helvetica"/>
              </a:rPr>
              <a:t>significantly with the use of advertising. For cat litter, this effect was very dramatic, almost doubling the promotional price elasticity. </a:t>
            </a:r>
          </a:p>
        </p:txBody>
      </p:sp>
    </p:spTree>
    <p:extLst>
      <p:ext uri="{BB962C8B-B14F-4D97-AF65-F5344CB8AC3E}">
        <p14:creationId xmlns:p14="http://schemas.microsoft.com/office/powerpoint/2010/main" val="627354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08302"/>
            <a:ext cx="670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Helvetica"/>
                <a:cs typeface="Helvetica"/>
              </a:rPr>
              <a:t>Retail Promotion Price and Sales</a:t>
            </a:r>
            <a:endParaRPr lang="en-US" sz="30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10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2.29.55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" t="11015" r="1013" b="2079"/>
          <a:stretch/>
        </p:blipFill>
        <p:spPr>
          <a:xfrm>
            <a:off x="430135" y="1224826"/>
            <a:ext cx="8283731" cy="33480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5092" y="4932212"/>
            <a:ext cx="8453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/>
                <a:cs typeface="Helvetica"/>
              </a:rPr>
              <a:t>The idea is that the price incentive will </a:t>
            </a:r>
            <a:r>
              <a:rPr lang="en-US" sz="2000" b="1" dirty="0">
                <a:latin typeface="Helvetica"/>
                <a:cs typeface="Helvetica"/>
              </a:rPr>
              <a:t>motivate</a:t>
            </a:r>
            <a:r>
              <a:rPr lang="en-US" sz="2000" dirty="0">
                <a:latin typeface="Helvetica"/>
                <a:cs typeface="Helvetica"/>
              </a:rPr>
              <a:t> intermediaries to push the product. In many instances this strategy </a:t>
            </a:r>
            <a:r>
              <a:rPr lang="en-US" sz="2000" b="1" dirty="0">
                <a:latin typeface="Helvetica"/>
                <a:cs typeface="Helvetica"/>
              </a:rPr>
              <a:t>backfires</a:t>
            </a:r>
            <a:r>
              <a:rPr lang="en-US" sz="2000" dirty="0">
                <a:latin typeface="Helvetica"/>
                <a:cs typeface="Helvetica"/>
              </a:rPr>
              <a:t>, as </a:t>
            </a:r>
            <a:r>
              <a:rPr lang="en-US" sz="2000" dirty="0" smtClean="0">
                <a:latin typeface="Helvetica"/>
                <a:cs typeface="Helvetica"/>
              </a:rPr>
              <a:t>intermediaries </a:t>
            </a:r>
            <a:r>
              <a:rPr lang="en-US" sz="2000" dirty="0">
                <a:latin typeface="Helvetica"/>
                <a:cs typeface="Helvetica"/>
              </a:rPr>
              <a:t>run down their inventories before a promotion and then </a:t>
            </a:r>
            <a:r>
              <a:rPr lang="en-US" sz="2000" b="1" dirty="0">
                <a:latin typeface="Helvetica"/>
                <a:cs typeface="Helvetica"/>
              </a:rPr>
              <a:t>buy more </a:t>
            </a:r>
            <a:r>
              <a:rPr lang="en-US" sz="2000" dirty="0">
                <a:latin typeface="Helvetica"/>
                <a:cs typeface="Helvetica"/>
              </a:rPr>
              <a:t>at a </a:t>
            </a:r>
            <a:r>
              <a:rPr lang="en-US" sz="2000" b="1" dirty="0">
                <a:latin typeface="Helvetica"/>
                <a:cs typeface="Helvetica"/>
              </a:rPr>
              <a:t>lower price </a:t>
            </a:r>
            <a:r>
              <a:rPr lang="en-US" sz="2000" dirty="0">
                <a:latin typeface="Helvetica"/>
                <a:cs typeface="Helvetica"/>
              </a:rPr>
              <a:t>during the promotion. </a:t>
            </a:r>
          </a:p>
        </p:txBody>
      </p:sp>
    </p:spTree>
    <p:extLst>
      <p:ext uri="{BB962C8B-B14F-4D97-AF65-F5344CB8AC3E}">
        <p14:creationId xmlns:p14="http://schemas.microsoft.com/office/powerpoint/2010/main" val="4040556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-55616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Marketing </a:t>
            </a:r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Communications, Social Media, and Customer Response</a:t>
            </a:r>
            <a:endParaRPr lang="en-US" sz="24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10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6 at 2.48.34 PM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27" y="1077841"/>
            <a:ext cx="4663669" cy="44369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64098" y="1044418"/>
            <a:ext cx="3794903" cy="4455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Wingdings" charset="2"/>
              <a:buChar char="q"/>
            </a:pPr>
            <a:r>
              <a:rPr lang="en-US" b="1" i="1" dirty="0" smtClean="0">
                <a:solidFill>
                  <a:schemeClr val="bg1"/>
                </a:solidFill>
                <a:latin typeface="Helvetica"/>
                <a:cs typeface="Helvetica"/>
              </a:rPr>
              <a:t>The </a:t>
            </a:r>
            <a:r>
              <a:rPr lang="en-US" b="1" i="1" dirty="0">
                <a:solidFill>
                  <a:schemeClr val="bg1"/>
                </a:solidFill>
                <a:latin typeface="Helvetica"/>
                <a:cs typeface="Helvetica"/>
              </a:rPr>
              <a:t>Force </a:t>
            </a:r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was posted 4 </a:t>
            </a:r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days </a:t>
            </a:r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prior to </a:t>
            </a:r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Super Bowl XLV. Prior to the game, there were over 10 million views, 10,000 comments, and 62,000 “likes.</a:t>
            </a:r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”</a:t>
            </a:r>
          </a:p>
          <a:p>
            <a:pPr marL="285750" indent="-285750">
              <a:lnSpc>
                <a:spcPct val="110000"/>
              </a:lnSpc>
              <a:buFont typeface="Wingdings" charset="2"/>
              <a:buChar char="q"/>
            </a:pPr>
            <a:endParaRPr lang="en-US" sz="1200" dirty="0">
              <a:solidFill>
                <a:schemeClr val="bg1"/>
              </a:solidFill>
              <a:latin typeface="Helvetica"/>
              <a:cs typeface="Helvetica"/>
            </a:endParaRPr>
          </a:p>
          <a:p>
            <a:pPr marL="285750" indent="-285750">
              <a:lnSpc>
                <a:spcPct val="110000"/>
              </a:lnSpc>
              <a:buFont typeface="Wingdings" charset="2"/>
              <a:buChar char="q"/>
            </a:pPr>
            <a:r>
              <a:rPr lang="en-US" b="1" i="1" dirty="0" smtClean="0">
                <a:solidFill>
                  <a:schemeClr val="bg1"/>
                </a:solidFill>
                <a:latin typeface="Helvetica"/>
                <a:cs typeface="Helvetica"/>
              </a:rPr>
              <a:t>The </a:t>
            </a:r>
            <a:r>
              <a:rPr lang="en-US" b="1" i="1" dirty="0">
                <a:solidFill>
                  <a:schemeClr val="bg1"/>
                </a:solidFill>
                <a:latin typeface="Helvetica"/>
                <a:cs typeface="Helvetica"/>
              </a:rPr>
              <a:t>Force </a:t>
            </a:r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aired </a:t>
            </a:r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during the Super Bowl, gaining an estimated 100 million impressions</a:t>
            </a:r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Wingdings" charset="2"/>
              <a:buChar char="q"/>
            </a:pPr>
            <a:endParaRPr lang="en-US" sz="1200" dirty="0">
              <a:solidFill>
                <a:schemeClr val="bg1"/>
              </a:solidFill>
              <a:latin typeface="Helvetica"/>
              <a:cs typeface="Helvetica"/>
            </a:endParaRPr>
          </a:p>
          <a:p>
            <a:pPr marL="285750" indent="-285750">
              <a:lnSpc>
                <a:spcPct val="110000"/>
              </a:lnSpc>
              <a:buFont typeface="Wingdings" charset="2"/>
              <a:buChar char="q"/>
            </a:pPr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During </a:t>
            </a:r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the </a:t>
            </a:r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week following the game, </a:t>
            </a:r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another 18.5 million people viewed </a:t>
            </a:r>
            <a:r>
              <a:rPr lang="en-US" b="1" i="1" dirty="0">
                <a:solidFill>
                  <a:schemeClr val="bg1"/>
                </a:solidFill>
                <a:latin typeface="Helvetica"/>
                <a:cs typeface="Helvetica"/>
              </a:rPr>
              <a:t>The Force </a:t>
            </a:r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on YouTube</a:t>
            </a:r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.</a:t>
            </a:r>
            <a:endParaRPr lang="en-US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4440" y="5678148"/>
            <a:ext cx="8315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>
                <a:latin typeface="Helvetica"/>
                <a:cs typeface="Helvetica"/>
              </a:rPr>
              <a:t>How effective do you think this tactic was for VW? Do you think that this will change the way marketers think about traditional media spend?</a:t>
            </a:r>
            <a:endParaRPr lang="en-US" sz="19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93189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21812"/>
            <a:ext cx="670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Helvetica"/>
                <a:cs typeface="Helvetica"/>
              </a:rPr>
              <a:t>Brand Communication Objectives</a:t>
            </a:r>
            <a:endParaRPr lang="en-US" sz="30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10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2.24.12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2" t="10410" r="50070" b="4525"/>
          <a:stretch/>
        </p:blipFill>
        <p:spPr>
          <a:xfrm>
            <a:off x="499540" y="1126067"/>
            <a:ext cx="2094157" cy="50969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19400" y="14393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11104" y="1281287"/>
            <a:ext cx="6045677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■ </a:t>
            </a:r>
            <a:r>
              <a:rPr lang="en-US" sz="2000" b="1" dirty="0"/>
              <a:t>Brand-Image Communications</a:t>
            </a:r>
            <a:r>
              <a:rPr lang="en-US" sz="2000" dirty="0" smtClean="0"/>
              <a:t>—designed to trigger </a:t>
            </a:r>
            <a:r>
              <a:rPr lang="en-US" sz="2000" dirty="0"/>
              <a:t>an emotional response </a:t>
            </a:r>
            <a:r>
              <a:rPr lang="en-US" sz="2000" dirty="0" smtClean="0"/>
              <a:t>that</a:t>
            </a:r>
            <a:r>
              <a:rPr lang="en-US" sz="2000" dirty="0" smtClean="0"/>
              <a:t> </a:t>
            </a:r>
            <a:r>
              <a:rPr lang="en-US" sz="2000" dirty="0"/>
              <a:t>builds a strong connection between the brand and the image the company wants to create among its target customers. </a:t>
            </a:r>
          </a:p>
          <a:p>
            <a:endParaRPr lang="en-US" sz="2600" dirty="0" smtClean="0"/>
          </a:p>
          <a:p>
            <a:r>
              <a:rPr lang="en-US" sz="2000" dirty="0" smtClean="0"/>
              <a:t>■ </a:t>
            </a:r>
            <a:r>
              <a:rPr lang="en-US" sz="2000" b="1" dirty="0"/>
              <a:t>Brand-Information Communications</a:t>
            </a:r>
            <a:r>
              <a:rPr lang="en-US" sz="2000" dirty="0" smtClean="0"/>
              <a:t>—designed to create </a:t>
            </a:r>
            <a:r>
              <a:rPr lang="en-US" sz="2000" dirty="0"/>
              <a:t>interest and offer information in order to achieve high recall among target customers of key product attributes that differentiate the brand. </a:t>
            </a:r>
            <a:endParaRPr lang="en-US" sz="2000" dirty="0" smtClean="0"/>
          </a:p>
          <a:p>
            <a:endParaRPr lang="en-US" sz="2800" dirty="0"/>
          </a:p>
          <a:p>
            <a:r>
              <a:rPr lang="en-US" sz="2000" dirty="0"/>
              <a:t>■ </a:t>
            </a:r>
            <a:r>
              <a:rPr lang="en-US" sz="2000" b="1" dirty="0"/>
              <a:t>Brand-Action Communications</a:t>
            </a:r>
            <a:r>
              <a:rPr lang="en-US" sz="2000" dirty="0" smtClean="0"/>
              <a:t>—designed to stimulate </a:t>
            </a:r>
            <a:r>
              <a:rPr lang="en-US" sz="2000" dirty="0"/>
              <a:t>potential customers to take action, such as contacting the company, visiting the </a:t>
            </a:r>
            <a:r>
              <a:rPr lang="en-US" sz="2000" dirty="0" smtClean="0"/>
              <a:t>company’s </a:t>
            </a:r>
            <a:r>
              <a:rPr lang="en-US" sz="2000" dirty="0"/>
              <a:t>web site, obtaining a free sample, and trying or buying the company’s product.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2405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Brand-Image Communication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10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Nike Running Picture MembershipDues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20" y="991385"/>
            <a:ext cx="6031561" cy="45236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672" y="5475222"/>
            <a:ext cx="8388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"/>
                <a:cs typeface="Helvetica"/>
              </a:rPr>
              <a:t>What impact does this </a:t>
            </a:r>
            <a:r>
              <a:rPr lang="en-US" sz="2000" i="1" dirty="0">
                <a:latin typeface="Helvetica"/>
                <a:cs typeface="Helvetica"/>
              </a:rPr>
              <a:t>N</a:t>
            </a:r>
            <a:r>
              <a:rPr lang="en-US" sz="2000" i="1" dirty="0" smtClean="0">
                <a:latin typeface="Helvetica"/>
                <a:cs typeface="Helvetica"/>
              </a:rPr>
              <a:t>ike brand</a:t>
            </a:r>
            <a:r>
              <a:rPr lang="en-US" sz="2000" i="1" dirty="0">
                <a:latin typeface="Helvetica"/>
                <a:cs typeface="Helvetica"/>
              </a:rPr>
              <a:t>-image </a:t>
            </a:r>
            <a:r>
              <a:rPr lang="en-US" sz="2000" dirty="0">
                <a:latin typeface="Helvetica"/>
                <a:cs typeface="Helvetica"/>
              </a:rPr>
              <a:t>marketing communication </a:t>
            </a:r>
            <a:r>
              <a:rPr lang="en-US" sz="2000" dirty="0" smtClean="0">
                <a:latin typeface="Helvetica"/>
                <a:cs typeface="Helvetica"/>
              </a:rPr>
              <a:t>have on you? Does it solicit an emotional </a:t>
            </a:r>
            <a:r>
              <a:rPr lang="en-US" sz="2000" dirty="0">
                <a:latin typeface="Helvetica"/>
                <a:cs typeface="Helvetica"/>
              </a:rPr>
              <a:t>response and form a positive association between the brand and </a:t>
            </a:r>
            <a:r>
              <a:rPr lang="en-US" sz="2000" dirty="0" smtClean="0">
                <a:latin typeface="Helvetica"/>
                <a:cs typeface="Helvetica"/>
              </a:rPr>
              <a:t>performance? 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04811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35322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/>
                <a:cs typeface="Helvetica"/>
              </a:rPr>
              <a:t>Brand-Information Communication</a:t>
            </a:r>
            <a:endParaRPr lang="en-US" sz="28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10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32926" y="6004737"/>
            <a:ext cx="867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What information does Kyocera want you to take away from this print ad?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5" name="Picture 4" descr="Screen Shot 2012-02-16 at 3.01.3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6" y="965532"/>
            <a:ext cx="7671688" cy="498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81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Brand-Action Communication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10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2.24.2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5" t="6538" r="1009" b="2152"/>
          <a:stretch/>
        </p:blipFill>
        <p:spPr>
          <a:xfrm>
            <a:off x="1928715" y="1050319"/>
            <a:ext cx="5286571" cy="49871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090" y="6099515"/>
            <a:ext cx="905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What action would the Feynman Group like you to take after reading this email?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03198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40515" y="1662211"/>
            <a:ext cx="6262970" cy="18158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Digital Marketing Communications</a:t>
            </a:r>
            <a:r>
              <a:rPr lang="en-US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endParaRPr lang="en-US" sz="2400" b="1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</a:t>
            </a:r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10</a:t>
            </a:r>
            <a:endParaRPr lang="en-US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10482" y="4182419"/>
            <a:ext cx="7923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In this section we will look at how </a:t>
            </a:r>
            <a:r>
              <a:rPr lang="en-US" sz="2400" dirty="0">
                <a:latin typeface="Helvetica"/>
                <a:cs typeface="Helvetica"/>
              </a:rPr>
              <a:t>t</a:t>
            </a:r>
            <a:r>
              <a:rPr lang="en-US" sz="2400" dirty="0" smtClean="0">
                <a:latin typeface="Helvetica"/>
                <a:cs typeface="Helvetica"/>
              </a:rPr>
              <a:t>he </a:t>
            </a:r>
            <a:r>
              <a:rPr lang="en-US" sz="2400" dirty="0">
                <a:latin typeface="Helvetica"/>
                <a:cs typeface="Helvetica"/>
              </a:rPr>
              <a:t>explosion in digital </a:t>
            </a:r>
            <a:r>
              <a:rPr lang="en-US" sz="2400" dirty="0" smtClean="0">
                <a:latin typeface="Helvetica"/>
                <a:cs typeface="Helvetica"/>
              </a:rPr>
              <a:t>and social media marketing </a:t>
            </a:r>
            <a:r>
              <a:rPr lang="en-US" sz="2400" dirty="0">
                <a:latin typeface="Helvetica"/>
                <a:cs typeface="Helvetica"/>
              </a:rPr>
              <a:t>has been the most significant change in marketing communications since the </a:t>
            </a:r>
            <a:r>
              <a:rPr lang="en-US" sz="2400" dirty="0" smtClean="0">
                <a:latin typeface="Helvetica"/>
                <a:cs typeface="Helvetica"/>
              </a:rPr>
              <a:t>pre-television era—and what that means for marketers.  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19200" y="-55616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Marketing </a:t>
            </a:r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Communications, Social Media, and Customer Response</a:t>
            </a:r>
            <a:endParaRPr lang="en-US" sz="24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91059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-29771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Digital </a:t>
            </a:r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Communication </a:t>
            </a:r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and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Performance Metrics </a:t>
            </a:r>
            <a:endParaRPr lang="en-US" sz="24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10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2.24.36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9" t="9728" r="1715" b="29643"/>
          <a:stretch/>
        </p:blipFill>
        <p:spPr>
          <a:xfrm>
            <a:off x="896024" y="1650158"/>
            <a:ext cx="7351952" cy="40368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6015" y="5781438"/>
            <a:ext cx="8051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/>
                <a:cs typeface="Helvetica"/>
              </a:rPr>
              <a:t>T</a:t>
            </a:r>
            <a:r>
              <a:rPr lang="en-US" dirty="0" smtClean="0">
                <a:latin typeface="Helvetica"/>
                <a:cs typeface="Helvetica"/>
              </a:rPr>
              <a:t>his </a:t>
            </a:r>
            <a:r>
              <a:rPr lang="en-US" dirty="0">
                <a:latin typeface="Helvetica"/>
                <a:cs typeface="Helvetica"/>
              </a:rPr>
              <a:t>digital campaign resulted in 161 responses from </a:t>
            </a:r>
            <a:r>
              <a:rPr lang="en-US" dirty="0" smtClean="0">
                <a:latin typeface="Helvetica"/>
                <a:cs typeface="Helvetica"/>
              </a:rPr>
              <a:t>recipients</a:t>
            </a:r>
            <a:r>
              <a:rPr lang="en-US" dirty="0" smtClean="0">
                <a:latin typeface="Helvetica"/>
                <a:cs typeface="Helvetica"/>
              </a:rPr>
              <a:t>. How would you characterize this level of performance?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7672" y="923255"/>
            <a:ext cx="8388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The figure below shows </a:t>
            </a:r>
            <a:r>
              <a:rPr lang="en-US" dirty="0">
                <a:latin typeface="Helvetica"/>
                <a:cs typeface="Helvetica"/>
              </a:rPr>
              <a:t>the results of </a:t>
            </a:r>
            <a:r>
              <a:rPr lang="en-US" dirty="0" smtClean="0">
                <a:latin typeface="Helvetica"/>
                <a:cs typeface="Helvetica"/>
              </a:rPr>
              <a:t>an e</a:t>
            </a:r>
            <a:r>
              <a:rPr lang="en-US" dirty="0">
                <a:latin typeface="Helvetica"/>
                <a:cs typeface="Helvetica"/>
              </a:rPr>
              <a:t>-mail </a:t>
            </a:r>
            <a:r>
              <a:rPr lang="en-US" dirty="0" smtClean="0">
                <a:latin typeface="Helvetica"/>
                <a:cs typeface="Helvetica"/>
              </a:rPr>
              <a:t>campaign </a:t>
            </a:r>
            <a:r>
              <a:rPr lang="en-US" dirty="0">
                <a:latin typeface="Helvetica"/>
                <a:cs typeface="Helvetica"/>
              </a:rPr>
              <a:t>that was designed to generate leads by targeting </a:t>
            </a:r>
            <a:r>
              <a:rPr lang="en-US" dirty="0" smtClean="0">
                <a:latin typeface="Helvetica"/>
                <a:cs typeface="Helvetica"/>
              </a:rPr>
              <a:t>managers </a:t>
            </a:r>
            <a:r>
              <a:rPr lang="en-US" dirty="0">
                <a:latin typeface="Helvetica"/>
                <a:cs typeface="Helvetica"/>
              </a:rPr>
              <a:t>at Fortune 500 </a:t>
            </a:r>
            <a:r>
              <a:rPr lang="en-US" dirty="0" smtClean="0">
                <a:latin typeface="Helvetica"/>
                <a:cs typeface="Helvetica"/>
              </a:rPr>
              <a:t>companies. 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80846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8959</TotalTime>
  <Words>1614</Words>
  <Application>Microsoft Macintosh PowerPoint</Application>
  <PresentationFormat>On-screen Show (4:3)</PresentationFormat>
  <Paragraphs>199</Paragraphs>
  <Slides>29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Vomocil</dc:creator>
  <cp:lastModifiedBy>Peter Vomocil</cp:lastModifiedBy>
  <cp:revision>119</cp:revision>
  <dcterms:created xsi:type="dcterms:W3CDTF">2012-02-13T19:07:25Z</dcterms:created>
  <dcterms:modified xsi:type="dcterms:W3CDTF">2012-02-29T06:35:19Z</dcterms:modified>
</cp:coreProperties>
</file>